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9" r:id="rId3"/>
    <p:sldId id="268" r:id="rId4"/>
    <p:sldId id="271" r:id="rId5"/>
    <p:sldId id="274" r:id="rId6"/>
    <p:sldId id="275" r:id="rId7"/>
    <p:sldId id="272" r:id="rId8"/>
    <p:sldId id="256" r:id="rId9"/>
    <p:sldId id="257" r:id="rId10"/>
    <p:sldId id="258" r:id="rId11"/>
    <p:sldId id="267" r:id="rId12"/>
    <p:sldId id="259" r:id="rId13"/>
    <p:sldId id="260" r:id="rId14"/>
    <p:sldId id="262" r:id="rId15"/>
    <p:sldId id="263" r:id="rId16"/>
    <p:sldId id="264" r:id="rId17"/>
    <p:sldId id="265" r:id="rId18"/>
    <p:sldId id="273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Φύλλο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explosion val="7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Άρρεν</c:v>
                </c:pt>
                <c:pt idx="1">
                  <c:v>Θήλυ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140</c:v>
                </c:pt>
                <c:pt idx="1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827201438478383E-2"/>
          <c:y val="8.4087300651234695E-2"/>
          <c:w val="0.910614265078864"/>
          <c:h val="0.82925039965015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explosion val="8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6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explosion val="2"/>
            <c:spPr>
              <a:gradFill rotWithShape="1">
                <a:gsLst>
                  <a:gs pos="0">
                    <a:schemeClr val="accent5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explosion val="28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explosion val="19"/>
            <c:spPr>
              <a:gradFill rotWithShape="1">
                <a:gsLst>
                  <a:gs pos="0">
                    <a:schemeClr val="accent6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6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explosion val="7"/>
            <c:spPr>
              <a:gradFill rotWithShape="1">
                <a:gsLst>
                  <a:gs pos="0">
                    <a:schemeClr val="accent5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12</c:v>
                </c:pt>
                <c:pt idx="2">
                  <c:v>18</c:v>
                </c:pt>
                <c:pt idx="3">
                  <c:v>86</c:v>
                </c:pt>
                <c:pt idx="4">
                  <c:v>109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6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6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5.3333333333333337E-2</c:v>
                </c:pt>
                <c:pt idx="2">
                  <c:v>0.08</c:v>
                </c:pt>
                <c:pt idx="3">
                  <c:v>0.38222222222222224</c:v>
                </c:pt>
                <c:pt idx="4">
                  <c:v>0.48444444444444446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7977002977566077"/>
          <c:y val="0.27152240853409598"/>
          <c:w val="0.11933868782235098"/>
          <c:h val="0.3021538467121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791458952197846E-2"/>
          <c:y val="9.6707808133583609E-2"/>
          <c:w val="0.73289925522221133"/>
          <c:h val="0.8782491986180944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explosion val="18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explosion val="32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explosion val="18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20 - 30</c:v>
                </c:pt>
                <c:pt idx="1">
                  <c:v>31 - 40</c:v>
                </c:pt>
                <c:pt idx="2">
                  <c:v>41 - 50 </c:v>
                </c:pt>
                <c:pt idx="3">
                  <c:v>51 - 60</c:v>
                </c:pt>
                <c:pt idx="4">
                  <c:v>Άνω των 60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75</c:v>
                </c:pt>
                <c:pt idx="2">
                  <c:v>98</c:v>
                </c:pt>
                <c:pt idx="3">
                  <c:v>38</c:v>
                </c:pt>
                <c:pt idx="4">
                  <c:v>2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845065626551725"/>
          <c:y val="0.31037758413143579"/>
          <c:w val="0.20187476138886881"/>
          <c:h val="0.493084350719964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explosion val="7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Ιδιωτικός</c:v>
                </c:pt>
                <c:pt idx="1">
                  <c:v>Δημόσιος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140</c:v>
                </c:pt>
                <c:pt idx="1">
                  <c:v>85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Ιδιωτικός</c:v>
                </c:pt>
                <c:pt idx="1">
                  <c:v>Δημόσιος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0.62</c:v>
                </c:pt>
                <c:pt idx="1">
                  <c:v>0.38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spPr>
            <a:solidFill>
              <a:srgbClr val="FF0000">
                <a:alpha val="73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ΠΑΘΟΛΟΓΟΙ</c:v>
                </c:pt>
                <c:pt idx="1">
                  <c:v>ΧΕΙΡΟΥΡΓΟΙ </c:v>
                </c:pt>
                <c:pt idx="2">
                  <c:v>ΟΡΘΟΠΕΔΙΚΟΙ</c:v>
                </c:pt>
                <c:pt idx="3">
                  <c:v>ΒΙΟΠΑΘΟΛΟΓΟΙ</c:v>
                </c:pt>
                <c:pt idx="4">
                  <c:v>ΑΚΤΙΝΟΔΙΑΓΝΩΣΤΕΣ</c:v>
                </c:pt>
                <c:pt idx="5">
                  <c:v>ΝΕΦΡΟΛΟΓΟΙ</c:v>
                </c:pt>
                <c:pt idx="6">
                  <c:v>ΟΥΡΟΛΟΓΟΙ</c:v>
                </c:pt>
                <c:pt idx="7">
                  <c:v>ΕΝΤΑΤΙΚΟΛΟΓΟΙ</c:v>
                </c:pt>
                <c:pt idx="8">
                  <c:v>ΑΝΑΙΣΘΙΣΙΟΛΟΓΟΙ</c:v>
                </c:pt>
                <c:pt idx="9">
                  <c:v>ΓΥΝΑΙΚΟΛΟΓΟΙ</c:v>
                </c:pt>
                <c:pt idx="10">
                  <c:v>ΚΑΡΔΙΟΛΟΓΟΙ</c:v>
                </c:pt>
                <c:pt idx="11">
                  <c:v>ΠΝΕΥΜΟΝΟΛΟΓΟΙ</c:v>
                </c:pt>
                <c:pt idx="12">
                  <c:v>ΠΑΙΔΙΑΤΡΟΙ</c:v>
                </c:pt>
                <c:pt idx="13">
                  <c:v>ΓΑΣΤΡΕΝΤΕΡΟΛΟΓΟΙ</c:v>
                </c:pt>
                <c:pt idx="14">
                  <c:v>ΟΔΟΝΤΙΑΤΡΟΙ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43</c:v>
                </c:pt>
                <c:pt idx="1">
                  <c:v>55</c:v>
                </c:pt>
                <c:pt idx="2">
                  <c:v>12</c:v>
                </c:pt>
                <c:pt idx="3">
                  <c:v>7</c:v>
                </c:pt>
                <c:pt idx="4">
                  <c:v>18</c:v>
                </c:pt>
                <c:pt idx="5">
                  <c:v>9</c:v>
                </c:pt>
                <c:pt idx="6">
                  <c:v>19</c:v>
                </c:pt>
                <c:pt idx="7">
                  <c:v>6</c:v>
                </c:pt>
                <c:pt idx="8">
                  <c:v>7</c:v>
                </c:pt>
                <c:pt idx="9">
                  <c:v>21</c:v>
                </c:pt>
                <c:pt idx="10">
                  <c:v>10</c:v>
                </c:pt>
                <c:pt idx="11">
                  <c:v>6</c:v>
                </c:pt>
                <c:pt idx="12">
                  <c:v>5</c:v>
                </c:pt>
                <c:pt idx="13">
                  <c:v>4</c:v>
                </c:pt>
                <c:pt idx="14">
                  <c:v>3</c:v>
                </c:pt>
              </c:numCache>
            </c:numRef>
          </c:val>
          <c:extLst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8887488"/>
        <c:axId val="138890232"/>
      </c:barChart>
      <c:valAx>
        <c:axId val="138890232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8887488"/>
        <c:crosses val="autoZero"/>
        <c:crossBetween val="between"/>
      </c:valAx>
      <c:catAx>
        <c:axId val="138887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38890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6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Ειδικευόμενος Ιατρός</c:v>
                </c:pt>
                <c:pt idx="1">
                  <c:v>Ειδικευμένος Ιατρός</c:v>
                </c:pt>
                <c:pt idx="2">
                  <c:v>Επιμελητής Β'</c:v>
                </c:pt>
                <c:pt idx="3">
                  <c:v>Επιμελητής Α'</c:v>
                </c:pt>
                <c:pt idx="4">
                  <c:v>Δ/ντής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80</c:v>
                </c:pt>
                <c:pt idx="1">
                  <c:v>95</c:v>
                </c:pt>
                <c:pt idx="2">
                  <c:v>10</c:v>
                </c:pt>
                <c:pt idx="3">
                  <c:v>4</c:v>
                </c:pt>
                <c:pt idx="4">
                  <c:v>36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8"/>
        <c:overlap val="100"/>
        <c:axId val="184162472"/>
        <c:axId val="184162080"/>
      </c:barChart>
      <c:valAx>
        <c:axId val="184162080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162472"/>
        <c:crosses val="autoZero"/>
        <c:crossBetween val="between"/>
      </c:valAx>
      <c:catAx>
        <c:axId val="184162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1620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53992023648468E-2"/>
          <c:y val="1.8084170180036663E-2"/>
          <c:w val="0.88141572658935452"/>
          <c:h val="0.92791851398488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 1 Συσκευή</c:v>
                </c:pt>
                <c:pt idx="1">
                  <c:v>2 Συσκευές</c:v>
                </c:pt>
                <c:pt idx="2">
                  <c:v>3 Συσκευές</c:v>
                </c:pt>
                <c:pt idx="3">
                  <c:v>Καμία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124</c:v>
                </c:pt>
                <c:pt idx="2">
                  <c:v>12</c:v>
                </c:pt>
                <c:pt idx="3">
                  <c:v>41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 1 Συσκευή</c:v>
                </c:pt>
                <c:pt idx="1">
                  <c:v>2 Συσκευές</c:v>
                </c:pt>
                <c:pt idx="2">
                  <c:v>3 Συσκευές</c:v>
                </c:pt>
                <c:pt idx="3">
                  <c:v>Καμία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0.21</c:v>
                </c:pt>
                <c:pt idx="1">
                  <c:v>0.56000000000000005</c:v>
                </c:pt>
                <c:pt idx="2">
                  <c:v>0.05</c:v>
                </c:pt>
                <c:pt idx="3">
                  <c:v>0.18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4"/>
        <c:axId val="184163648"/>
        <c:axId val="184163256"/>
      </c:barChart>
      <c:valAx>
        <c:axId val="184163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163648"/>
        <c:crosses val="autoZero"/>
        <c:crossBetween val="between"/>
      </c:valAx>
      <c:catAx>
        <c:axId val="18416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bg1">
                    <a:lumMod val="95000"/>
                    <a:lumOff val="5000"/>
                    <a:alpha val="88000"/>
                  </a:schemeClr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1632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659498651669702"/>
          <c:y val="2.3448772237727917E-2"/>
          <c:w val="0.68747055770076571"/>
          <c:h val="0.879219016568227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Smartphone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Για πρόσβαση στο e-mail</c:v>
                </c:pt>
                <c:pt idx="1">
                  <c:v>Για Πλοήγηση στο διαδίκτυο</c:v>
                </c:pt>
                <c:pt idx="2">
                  <c:v>Για Πλοήγηση στα Social Media</c:v>
                </c:pt>
                <c:pt idx="3">
                  <c:v>Για Πλοήγηση στα Social Media - Medical</c:v>
                </c:pt>
                <c:pt idx="4">
                  <c:v>Για πρόσβαση σε ιατρικό περιεχόμενο &amp; βιβλιογραφία</c:v>
                </c:pt>
                <c:pt idx="5">
                  <c:v>Για διεκπαιρέωση επαγγελματικών διαδικασιών</c:v>
                </c:pt>
                <c:pt idx="6">
                  <c:v>Για συνταγογράφηση</c:v>
                </c:pt>
                <c:pt idx="7">
                  <c:v>Για πρόσβαση σε Ηλεκτρονικό φάκελο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155</c:v>
                </c:pt>
                <c:pt idx="1">
                  <c:v>105</c:v>
                </c:pt>
                <c:pt idx="2">
                  <c:v>150</c:v>
                </c:pt>
                <c:pt idx="3">
                  <c:v>192</c:v>
                </c:pt>
                <c:pt idx="4">
                  <c:v>50</c:v>
                </c:pt>
                <c:pt idx="5">
                  <c:v>30</c:v>
                </c:pt>
                <c:pt idx="6">
                  <c:v>0</c:v>
                </c:pt>
                <c:pt idx="7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Για πρόσβαση στο e-mail</c:v>
                </c:pt>
                <c:pt idx="1">
                  <c:v>Για Πλοήγηση στο διαδίκτυο</c:v>
                </c:pt>
                <c:pt idx="2">
                  <c:v>Για Πλοήγηση στα Social Media</c:v>
                </c:pt>
                <c:pt idx="3">
                  <c:v>Για Πλοήγηση στα Social Media - Medical</c:v>
                </c:pt>
                <c:pt idx="4">
                  <c:v>Για πρόσβαση σε ιατρικό περιεχόμενο &amp; βιβλιογραφία</c:v>
                </c:pt>
                <c:pt idx="5">
                  <c:v>Για διεκπαιρέωση επαγγελματικών διαδικασιών</c:v>
                </c:pt>
                <c:pt idx="6">
                  <c:v>Για συνταγογράφηση</c:v>
                </c:pt>
                <c:pt idx="7">
                  <c:v>Για πρόσβαση σε Ηλεκτρονικό φάκελο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0.69</c:v>
                </c:pt>
                <c:pt idx="1">
                  <c:v>0.47</c:v>
                </c:pt>
                <c:pt idx="2">
                  <c:v>0.67</c:v>
                </c:pt>
                <c:pt idx="3">
                  <c:v>0.85</c:v>
                </c:pt>
                <c:pt idx="4">
                  <c:v>0.22</c:v>
                </c:pt>
                <c:pt idx="5">
                  <c:v>0.13</c:v>
                </c:pt>
                <c:pt idx="6">
                  <c:v>0</c:v>
                </c:pt>
                <c:pt idx="7">
                  <c:v>7.0000000000000007E-2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Tablet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Για πρόσβαση στο e-mail</c:v>
                </c:pt>
                <c:pt idx="1">
                  <c:v>Για Πλοήγηση στο διαδίκτυο</c:v>
                </c:pt>
                <c:pt idx="2">
                  <c:v>Για Πλοήγηση στα Social Media</c:v>
                </c:pt>
                <c:pt idx="3">
                  <c:v>Για Πλοήγηση στα Social Media - Medical</c:v>
                </c:pt>
                <c:pt idx="4">
                  <c:v>Για πρόσβαση σε ιατρικό περιεχόμενο &amp; βιβλιογραφία</c:v>
                </c:pt>
                <c:pt idx="5">
                  <c:v>Για διεκπαιρέωση επαγγελματικών διαδικασιών</c:v>
                </c:pt>
                <c:pt idx="6">
                  <c:v>Για συνταγογράφηση</c:v>
                </c:pt>
                <c:pt idx="7">
                  <c:v>Για πρόσβαση σε Ηλεκτρονικό φάκελο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53</c:v>
                </c:pt>
                <c:pt idx="1">
                  <c:v>58</c:v>
                </c:pt>
                <c:pt idx="2">
                  <c:v>34</c:v>
                </c:pt>
                <c:pt idx="3">
                  <c:v>11</c:v>
                </c:pt>
                <c:pt idx="4">
                  <c:v>73</c:v>
                </c:pt>
                <c:pt idx="5">
                  <c:v>39</c:v>
                </c:pt>
                <c:pt idx="6">
                  <c:v>15</c:v>
                </c:pt>
                <c:pt idx="7">
                  <c:v>25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Για πρόσβαση στο e-mail</c:v>
                </c:pt>
                <c:pt idx="1">
                  <c:v>Για Πλοήγηση στο διαδίκτυο</c:v>
                </c:pt>
                <c:pt idx="2">
                  <c:v>Για Πλοήγηση στα Social Media</c:v>
                </c:pt>
                <c:pt idx="3">
                  <c:v>Για Πλοήγηση στα Social Media - Medical</c:v>
                </c:pt>
                <c:pt idx="4">
                  <c:v>Για πρόσβαση σε ιατρικό περιεχόμενο &amp; βιβλιογραφία</c:v>
                </c:pt>
                <c:pt idx="5">
                  <c:v>Για διεκπαιρέωση επαγγελματικών διαδικασιών</c:v>
                </c:pt>
                <c:pt idx="6">
                  <c:v>Για συνταγογράφηση</c:v>
                </c:pt>
                <c:pt idx="7">
                  <c:v>Για πρόσβαση σε Ηλεκτρονικό φάκελο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0.24</c:v>
                </c:pt>
                <c:pt idx="1">
                  <c:v>0.26</c:v>
                </c:pt>
                <c:pt idx="2">
                  <c:v>0.15</c:v>
                </c:pt>
                <c:pt idx="3">
                  <c:v>0.05</c:v>
                </c:pt>
                <c:pt idx="4">
                  <c:v>0.32</c:v>
                </c:pt>
                <c:pt idx="5">
                  <c:v>0.17</c:v>
                </c:pt>
                <c:pt idx="6">
                  <c:v>7.0000000000000007E-2</c:v>
                </c:pt>
                <c:pt idx="7">
                  <c:v>0.11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Notebook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Για πρόσβαση στο e-mail</c:v>
                </c:pt>
                <c:pt idx="1">
                  <c:v>Για Πλοήγηση στο διαδίκτυο</c:v>
                </c:pt>
                <c:pt idx="2">
                  <c:v>Για Πλοήγηση στα Social Media</c:v>
                </c:pt>
                <c:pt idx="3">
                  <c:v>Για Πλοήγηση στα Social Media - Medical</c:v>
                </c:pt>
                <c:pt idx="4">
                  <c:v>Για πρόσβαση σε ιατρικό περιεχόμενο &amp; βιβλιογραφία</c:v>
                </c:pt>
                <c:pt idx="5">
                  <c:v>Για διεκπαιρέωση επαγγελματικών διαδικασιών</c:v>
                </c:pt>
                <c:pt idx="6">
                  <c:v>Για συνταγογράφηση</c:v>
                </c:pt>
                <c:pt idx="7">
                  <c:v>Για πρόσβαση σε Ηλεκτρονικό φάκελο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17</c:v>
                </c:pt>
                <c:pt idx="1">
                  <c:v>62</c:v>
                </c:pt>
                <c:pt idx="2">
                  <c:v>41</c:v>
                </c:pt>
                <c:pt idx="3">
                  <c:v>22</c:v>
                </c:pt>
                <c:pt idx="4">
                  <c:v>102</c:v>
                </c:pt>
                <c:pt idx="5">
                  <c:v>156</c:v>
                </c:pt>
                <c:pt idx="6">
                  <c:v>210</c:v>
                </c:pt>
                <c:pt idx="7">
                  <c:v>185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Για πρόσβαση στο e-mail</c:v>
                </c:pt>
                <c:pt idx="1">
                  <c:v>Για Πλοήγηση στο διαδίκτυο</c:v>
                </c:pt>
                <c:pt idx="2">
                  <c:v>Για Πλοήγηση στα Social Media</c:v>
                </c:pt>
                <c:pt idx="3">
                  <c:v>Για Πλοήγηση στα Social Media - Medical</c:v>
                </c:pt>
                <c:pt idx="4">
                  <c:v>Για πρόσβαση σε ιατρικό περιεχόμενο &amp; βιβλιογραφία</c:v>
                </c:pt>
                <c:pt idx="5">
                  <c:v>Για διεκπαιρέωση επαγγελματικών διαδικασιών</c:v>
                </c:pt>
                <c:pt idx="6">
                  <c:v>Για συνταγογράφηση</c:v>
                </c:pt>
                <c:pt idx="7">
                  <c:v>Για πρόσβαση σε Ηλεκτρονικό φάκελο</c:v>
                </c:pt>
              </c:strCache>
            </c:strRef>
          </c:cat>
          <c:val>
            <c:numRef>
              <c:f>Sheet1!$G$2:$G$9</c:f>
              <c:numCache>
                <c:formatCode>0%</c:formatCode>
                <c:ptCount val="8"/>
                <c:pt idx="0">
                  <c:v>0.08</c:v>
                </c:pt>
                <c:pt idx="1">
                  <c:v>0.28000000000000003</c:v>
                </c:pt>
                <c:pt idx="2">
                  <c:v>0.18</c:v>
                </c:pt>
                <c:pt idx="3">
                  <c:v>0.1</c:v>
                </c:pt>
                <c:pt idx="4">
                  <c:v>0.45</c:v>
                </c:pt>
                <c:pt idx="5">
                  <c:v>0.69</c:v>
                </c:pt>
                <c:pt idx="6">
                  <c:v>0.93</c:v>
                </c:pt>
                <c:pt idx="7">
                  <c:v>0.82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4164432"/>
        <c:axId val="184164824"/>
      </c:barChart>
      <c:catAx>
        <c:axId val="184164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95000"/>
                    <a:lumOff val="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164824"/>
        <c:crosses val="autoZero"/>
        <c:auto val="1"/>
        <c:lblAlgn val="ctr"/>
        <c:lblOffset val="100"/>
        <c:noMultiLvlLbl val="0"/>
      </c:catAx>
      <c:valAx>
        <c:axId val="184164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84164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794260809141977"/>
          <c:y val="0.92675127433087034"/>
          <c:w val="0.38411464621968128"/>
          <c:h val="7.32487256691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61466182124486E-2"/>
          <c:y val="4.145076479766871E-2"/>
          <c:w val="0.86763167841020894"/>
          <c:h val="0.9585492352023312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explosion val="15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explosion val="16"/>
            <c:spPr>
              <a:gradFill rotWithShape="1">
                <a:gsLst>
                  <a:gs pos="0">
                    <a:schemeClr val="accent5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Ποτέ</c:v>
                </c:pt>
                <c:pt idx="1">
                  <c:v>Μερικές φορές</c:v>
                </c:pt>
                <c:pt idx="2">
                  <c:v>Αρκετά συχνά</c:v>
                </c:pt>
                <c:pt idx="3">
                  <c:v>Πολύ συχνά</c:v>
                </c:pt>
                <c:pt idx="4">
                  <c:v>Πάντα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10</c:v>
                </c:pt>
                <c:pt idx="3">
                  <c:v>112</c:v>
                </c:pt>
                <c:pt idx="4">
                  <c:v>98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1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3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5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Ποτέ</c:v>
                </c:pt>
                <c:pt idx="1">
                  <c:v>Μερικές φορές</c:v>
                </c:pt>
                <c:pt idx="2">
                  <c:v>Αρκετά συχνά</c:v>
                </c:pt>
                <c:pt idx="3">
                  <c:v>Πολύ συχνά</c:v>
                </c:pt>
                <c:pt idx="4">
                  <c:v>Πάντα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0.01</c:v>
                </c:pt>
                <c:pt idx="1">
                  <c:v>0.02</c:v>
                </c:pt>
                <c:pt idx="2">
                  <c:v>0.04</c:v>
                </c:pt>
                <c:pt idx="3">
                  <c:v>0.5</c:v>
                </c:pt>
                <c:pt idx="4">
                  <c:v>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2557251117158E-2"/>
          <c:y val="8.8293487039107013E-2"/>
          <c:w val="0.76762955070304917"/>
          <c:h val="0.8515515516624440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Αριθμός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explosion val="31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explosion val="6"/>
            <c:spPr>
              <a:gradFill rotWithShape="1">
                <a:gsLst>
                  <a:gs pos="0">
                    <a:schemeClr val="accent6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6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explosion val="20"/>
            <c:spPr>
              <a:gradFill rotWithShape="1">
                <a:gsLst>
                  <a:gs pos="0">
                    <a:schemeClr val="accent2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explosion val="7"/>
            <c:spPr>
              <a:gradFill rotWithShape="1">
                <a:gsLst>
                  <a:gs pos="0">
                    <a:schemeClr val="accent4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17</c:v>
                </c:pt>
                <c:pt idx="3">
                  <c:v>94</c:v>
                </c:pt>
                <c:pt idx="4">
                  <c:v>110</c:v>
                </c:pt>
              </c:numCache>
            </c:numRef>
          </c:val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6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2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tint val="98000"/>
                      <a:hueMod val="94000"/>
                      <a:satMod val="130000"/>
                      <a:lumMod val="128000"/>
                    </a:schemeClr>
                  </a:gs>
                  <a:gs pos="100000">
                    <a:schemeClr val="accent4">
                      <a:lumMod val="60000"/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Αρκετά</c:v>
                </c:pt>
                <c:pt idx="3">
                  <c:v>Πολύ</c:v>
                </c:pt>
                <c:pt idx="4">
                  <c:v>Πάρα Πολύ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0.01</c:v>
                </c:pt>
                <c:pt idx="1">
                  <c:v>1.3333333333333334E-2</c:v>
                </c:pt>
                <c:pt idx="2">
                  <c:v>0.08</c:v>
                </c:pt>
                <c:pt idx="3">
                  <c:v>0.4177777777777778</c:v>
                </c:pt>
                <c:pt idx="4">
                  <c:v>0.48888888888888887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3" y="1306811"/>
            <a:ext cx="9440448" cy="3835033"/>
          </a:xfrm>
        </p:spPr>
        <p:txBody>
          <a:bodyPr>
            <a:noAutofit/>
          </a:bodyPr>
          <a:lstStyle/>
          <a:p>
            <a:r>
              <a:rPr lang="el-GR" sz="3200" dirty="0"/>
              <a:t/>
            </a:r>
            <a:br>
              <a:rPr lang="el-GR" sz="3200" dirty="0"/>
            </a:br>
            <a:r>
              <a:rPr lang="el-GR" sz="3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45775" y="1073426"/>
            <a:ext cx="1154264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l-G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l-G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Χρήση των Φορητών Συσκευών όπως το Έξυπνο Κινητό Τηλέφωνο (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Smartphone</a:t>
            </a:r>
            <a:r>
              <a:rPr lang="el-G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), η Φορητή Ταμπλέτα (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Tablet</a:t>
            </a:r>
            <a:r>
              <a:rPr lang="el-GR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&amp; </a:t>
            </a:r>
            <a:r>
              <a:rPr lang="el-G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ο Φορητός Η/Υ (</a:t>
            </a: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Notebook</a:t>
            </a:r>
            <a:r>
              <a:rPr lang="el-G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) στην Καθημερινή Κλινική Πράξη από τους Ιατρούς</a:t>
            </a:r>
            <a:endParaRPr lang="el-GR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76730" y="6034565"/>
            <a:ext cx="58707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Κολοστούμπης  </a:t>
            </a:r>
            <a:r>
              <a:rPr lang="el-G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Γεώργιος,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BSc, MSc, 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endParaRPr lang="el-G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l-G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Μακρυγιαννάκη 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Κλεάνθη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RN, MSc</a:t>
            </a:r>
          </a:p>
        </p:txBody>
      </p:sp>
    </p:spTree>
    <p:extLst>
      <p:ext uri="{BB962C8B-B14F-4D97-AF65-F5344CB8AC3E}">
        <p14:creationId xmlns:p14="http://schemas.microsoft.com/office/powerpoint/2010/main" val="61767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544663884"/>
              </p:ext>
            </p:extLst>
          </p:nvPr>
        </p:nvGraphicFramePr>
        <p:xfrm>
          <a:off x="358147" y="1688123"/>
          <a:ext cx="6999255" cy="4972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170784" y="279400"/>
            <a:ext cx="851931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Τομέας Απασχόλησης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8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72943569"/>
              </p:ext>
            </p:extLst>
          </p:nvPr>
        </p:nvGraphicFramePr>
        <p:xfrm>
          <a:off x="428486" y="858128"/>
          <a:ext cx="9334492" cy="589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578729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Ειδικότητες 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870631783"/>
              </p:ext>
            </p:extLst>
          </p:nvPr>
        </p:nvGraphicFramePr>
        <p:xfrm>
          <a:off x="428487" y="1139483"/>
          <a:ext cx="8609496" cy="549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Βαθμίδα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63798512"/>
              </p:ext>
            </p:extLst>
          </p:nvPr>
        </p:nvGraphicFramePr>
        <p:xfrm>
          <a:off x="140677" y="956604"/>
          <a:ext cx="10421306" cy="5748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719406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Διαθέτουν Φορητές Συσκευές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47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3820707"/>
              </p:ext>
            </p:extLst>
          </p:nvPr>
        </p:nvGraphicFramePr>
        <p:xfrm>
          <a:off x="0" y="900332"/>
          <a:ext cx="10747717" cy="5957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62708" y="98474"/>
            <a:ext cx="10888394" cy="900332"/>
          </a:xfrm>
        </p:spPr>
        <p:txBody>
          <a:bodyPr>
            <a:normAutofit/>
          </a:bodyPr>
          <a:lstStyle/>
          <a:p>
            <a:pPr algn="ctr"/>
            <a:r>
              <a:rPr lang="el-GR" sz="24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Ποια φορητή συσκευή προτιμούν να χρησιμοποιούν συχνότερα</a:t>
            </a:r>
            <a:endParaRPr lang="en-GB" sz="24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232742613"/>
              </p:ext>
            </p:extLst>
          </p:nvPr>
        </p:nvGraphicFramePr>
        <p:xfrm>
          <a:off x="238540" y="1139483"/>
          <a:ext cx="10257182" cy="5430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9731678" cy="719406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Ανταποκρίνεται στις προσδοκίες σας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81375510"/>
              </p:ext>
            </p:extLst>
          </p:nvPr>
        </p:nvGraphicFramePr>
        <p:xfrm>
          <a:off x="154744" y="1139483"/>
          <a:ext cx="9695837" cy="541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3" y="279400"/>
            <a:ext cx="10308453" cy="719406"/>
          </a:xfrm>
        </p:spPr>
        <p:txBody>
          <a:bodyPr>
            <a:normAutofit/>
          </a:bodyPr>
          <a:lstStyle/>
          <a:p>
            <a:pPr algn="ctr"/>
            <a:r>
              <a:rPr lang="el-GR" sz="24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Απαραίτητες για τις καθημερινές επαγγελματικές δραστηριότητες</a:t>
            </a:r>
            <a:endParaRPr lang="en-GB" sz="24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67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80204957"/>
              </p:ext>
            </p:extLst>
          </p:nvPr>
        </p:nvGraphicFramePr>
        <p:xfrm>
          <a:off x="106017" y="1086678"/>
          <a:ext cx="10979325" cy="5511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10153708" cy="71940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Συμβάλλουν στη βελτίωση της επιστημονικής κατάρτισης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4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6" y="1012874"/>
            <a:ext cx="11057206" cy="5845126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είωση του κόστους της περίθαλψης,  </a:t>
            </a:r>
            <a:endParaRPr lang="el-G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αλύτερη επικοινωνία μεταξύ επαγγελματία υγείας και ασθενούς για την επίτευξη ενός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υγειούς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τρόπου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ζωής - πρόληψης ασθενειών</a:t>
            </a:r>
            <a:endParaRPr lang="el-G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Ενημέρωση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του ασθενούς για τους προληπτικούς ελέγχους-περιοδικότητα αυτών βάσει των ισχυόντων  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Guidelines.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χύτερη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και κατά το δυνατόν άμεση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ανταλλαγή  &amp; επικαιροποιήση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επιστημονικών δεδομένων και πληροφοριών- βελτίωση της λήψης αποφάσεων εκ μέρους του επαγγελματία υγείας 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719406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Συμπεράσματα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9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000124" y="1447800"/>
            <a:ext cx="8512175" cy="41243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41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Σας ευχαριστώ για την προσοχή σας</a:t>
            </a:r>
            <a:br>
              <a:rPr lang="el-GR" sz="4100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41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4100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41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Ερωτήσεις – Παρατηρήσεις</a:t>
            </a:r>
            <a:br>
              <a:rPr lang="el-GR" sz="4100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4000" cap="none" dirty="0" smtClean="0"/>
              <a:t/>
            </a:r>
            <a:br>
              <a:rPr lang="el-GR" sz="4000" cap="none" dirty="0" smtClean="0"/>
            </a:br>
            <a:r>
              <a:rPr lang="el-GR" sz="9200" b="1" cap="none" dirty="0" smtClean="0">
                <a:solidFill>
                  <a:srgbClr val="FFFF00"/>
                </a:solidFill>
              </a:rPr>
              <a:t>?</a:t>
            </a:r>
            <a:endParaRPr lang="en-US" sz="9200" b="1" cap="none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1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70785" y="2794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Διάρθρωση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4 - Υπότιτλος"/>
          <p:cNvSpPr txBox="1">
            <a:spLocks/>
          </p:cNvSpPr>
          <p:nvPr/>
        </p:nvSpPr>
        <p:spPr bwMode="auto">
          <a:xfrm>
            <a:off x="1590260" y="1627131"/>
            <a:ext cx="6326539" cy="4371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</a:pPr>
            <a:endParaRPr lang="el-GR" sz="2100" dirty="0" smtClean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Εννοιολογικός προσδιορισμός</a:t>
            </a: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Χαρακτηριστικά 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m-Health</a:t>
            </a: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Παρουσίαση Ερωτηματολογίου</a:t>
            </a: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Συμπεράσματα</a:t>
            </a: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</a:pPr>
            <a:endParaRPr lang="el-GR" sz="2100" dirty="0" smtClean="0"/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endParaRPr lang="el-GR" sz="2100" dirty="0"/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endParaRPr lang="el-GR" sz="2100" dirty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endParaRPr lang="el-GR" sz="2100" dirty="0">
              <a:solidFill>
                <a:schemeClr val="tx2"/>
              </a:solidFill>
            </a:endParaRPr>
          </a:p>
          <a:p>
            <a:pPr algn="just" eaLnBrk="0" hangingPunct="0">
              <a:lnSpc>
                <a:spcPct val="200000"/>
              </a:lnSpc>
              <a:spcBef>
                <a:spcPct val="20000"/>
              </a:spcBef>
              <a:buFont typeface="Arial" charset="0"/>
              <a:buChar char="•"/>
            </a:pPr>
            <a:endParaRPr lang="en-GB" sz="2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2002" y="5101774"/>
            <a:ext cx="1418843" cy="115190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503" y="1307382"/>
            <a:ext cx="1314376" cy="14799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357" y="3188752"/>
            <a:ext cx="1399996" cy="148348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1492239"/>
            <a:ext cx="8894771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algn="just">
              <a:lnSpc>
                <a:spcPct val="150000"/>
              </a:lnSpc>
            </a:pPr>
            <a:r>
              <a:rPr lang="en-GB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m-Health: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ένα σύνολο από Υπηρεσίες που σχετίζονται με την Υγεία προς τους ασθενείς &amp; τους επαγγελματίες Υγείας χρησιμοποιώντας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έξυπνες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φορητές συσκευές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000" algn="just">
              <a:lnSpc>
                <a:spcPct val="150000"/>
              </a:lnSpc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000" algn="just">
              <a:lnSpc>
                <a:spcPct val="150000"/>
              </a:lnSpc>
              <a:buNone/>
            </a:pPr>
            <a:r>
              <a:rPr lang="el-GR" sz="20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Έξυπνο </a:t>
            </a:r>
            <a:r>
              <a:rPr lang="el-G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Κινητό Τηλέφωνο  (</a:t>
            </a:r>
            <a:r>
              <a:rPr lang="en-GB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Smartphone</a:t>
            </a:r>
            <a:r>
              <a:rPr lang="el-G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προηγμένη δυνατότητα επικοινωνίας με ανεπτυγμένη υπολογιστική ισχύ και δυνατότητα διασύνδεσης. </a:t>
            </a:r>
          </a:p>
          <a:p>
            <a:pPr marL="180000" algn="just">
              <a:lnSpc>
                <a:spcPct val="150000"/>
              </a:lnSpc>
              <a:buNone/>
            </a:pPr>
            <a:endParaRPr lang="el-GR" sz="20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000" algn="just">
              <a:lnSpc>
                <a:spcPct val="150000"/>
              </a:lnSpc>
              <a:buNone/>
            </a:pPr>
            <a:r>
              <a:rPr lang="el-GR" sz="20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Φορητός </a:t>
            </a:r>
            <a:r>
              <a:rPr lang="el-G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Υπολογιστής τύπου Ταμπλέτας  (</a:t>
            </a:r>
            <a:r>
              <a:rPr lang="en-GB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Tablet </a:t>
            </a:r>
            <a:r>
              <a:rPr lang="el-GR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PC):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υπερ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-φορητός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ηλεκτρονικός υπολογιστής με μεγαλύτερη υπολογιστική ισχύ και περισσότερες λειτουργικές δυνατότητες.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70785" y="2794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Βασικές Έννοιες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01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Υπότιτλος"/>
          <p:cNvSpPr txBox="1">
            <a:spLocks/>
          </p:cNvSpPr>
          <p:nvPr/>
        </p:nvSpPr>
        <p:spPr bwMode="auto">
          <a:xfrm>
            <a:off x="239842" y="1571625"/>
            <a:ext cx="10403173" cy="4304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200" dirty="0"/>
              <a:t>Η </a:t>
            </a:r>
            <a:r>
              <a:rPr lang="el-GR" sz="2200" b="1" i="1" u="sng" dirty="0"/>
              <a:t>οθόνη</a:t>
            </a:r>
            <a:r>
              <a:rPr lang="el-GR" sz="2200" dirty="0"/>
              <a:t> διαθέτει τις ίδιες προδιαγραφές με ένα μόνιτορ </a:t>
            </a:r>
            <a:r>
              <a:rPr lang="el-GR" sz="2200" dirty="0" smtClean="0"/>
              <a:t>Η/Υ</a:t>
            </a:r>
            <a:endParaRPr lang="el-GR" sz="2200" dirty="0"/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200" dirty="0" smtClean="0"/>
              <a:t>Το </a:t>
            </a:r>
            <a:r>
              <a:rPr lang="el-GR" sz="2200" b="1" i="1" u="sng" dirty="0" smtClean="0"/>
              <a:t>λογισμικό</a:t>
            </a:r>
            <a:r>
              <a:rPr lang="el-GR" sz="2200" dirty="0" smtClean="0"/>
              <a:t> είναι φιλικό προς τον χρήστη</a:t>
            </a:r>
            <a:endParaRPr lang="el-GR" sz="2200" dirty="0"/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200" dirty="0"/>
              <a:t>Το </a:t>
            </a:r>
            <a:r>
              <a:rPr lang="el-GR" sz="2200" b="1" i="1" u="sng" dirty="0" smtClean="0"/>
              <a:t>μικρόφωνο</a:t>
            </a:r>
            <a:r>
              <a:rPr lang="el-GR" sz="2200" dirty="0" smtClean="0"/>
              <a:t> </a:t>
            </a:r>
            <a:r>
              <a:rPr lang="el-GR" sz="2200" dirty="0"/>
              <a:t>παρέχει τη δυνατότητα, </a:t>
            </a:r>
            <a:r>
              <a:rPr lang="el-GR" sz="2200" dirty="0" smtClean="0"/>
              <a:t>μετάδοσης &amp; λήψης της φωνής</a:t>
            </a:r>
            <a:endParaRPr lang="el-GR" sz="2200" dirty="0"/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200" dirty="0"/>
              <a:t>Η υψηλής ανάλυσης </a:t>
            </a:r>
            <a:r>
              <a:rPr lang="el-GR" sz="2200" b="1" i="1" u="sng" dirty="0"/>
              <a:t>κάμερα</a:t>
            </a:r>
            <a:r>
              <a:rPr lang="el-GR" sz="2200" dirty="0"/>
              <a:t> βιντεοσκοπεί με δυνατότητα περίπου </a:t>
            </a:r>
            <a:r>
              <a:rPr lang="el-GR" sz="2200" dirty="0" smtClean="0"/>
              <a:t>40 εικόνες </a:t>
            </a:r>
            <a:r>
              <a:rPr lang="el-GR" sz="2200" dirty="0"/>
              <a:t>ανά δευτερόλεπτο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Χαρακτηριστικά των Φορητών Συσκευών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32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Παραδείγματα Εφαρμογών </a:t>
            </a:r>
            <a:r>
              <a:rPr lang="el-GR" sz="3100" b="1" i="1" cap="none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Κινητής Υγείας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4 - Υπότιτλος"/>
          <p:cNvSpPr txBox="1">
            <a:spLocks/>
          </p:cNvSpPr>
          <p:nvPr/>
        </p:nvSpPr>
        <p:spPr bwMode="auto">
          <a:xfrm>
            <a:off x="253094" y="2230036"/>
            <a:ext cx="11126853" cy="360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l-GR" sz="2200" dirty="0"/>
              <a:t>Διατίθενται ήδη </a:t>
            </a:r>
            <a:r>
              <a:rPr lang="el-GR" sz="2200" b="1" dirty="0"/>
              <a:t>σχεδόν </a:t>
            </a:r>
            <a:r>
              <a:rPr lang="el-GR" sz="2200" b="1" dirty="0" smtClean="0"/>
              <a:t>100.000 </a:t>
            </a:r>
            <a:r>
              <a:rPr lang="el-GR" sz="2200" dirty="0"/>
              <a:t>εφαρμογές κινητής </a:t>
            </a:r>
            <a:r>
              <a:rPr lang="el-GR" sz="2200" dirty="0" smtClean="0"/>
              <a:t>υγείας (m-health </a:t>
            </a:r>
            <a:r>
              <a:rPr lang="el-GR" sz="2200" dirty="0" err="1" smtClean="0"/>
              <a:t>apps</a:t>
            </a:r>
            <a:r>
              <a:rPr lang="el-GR" sz="2200" dirty="0" smtClean="0"/>
              <a:t>)</a:t>
            </a:r>
            <a:endParaRPr lang="el-GR" sz="2200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dirty="0" smtClean="0"/>
              <a:t>Φορητή </a:t>
            </a:r>
            <a:r>
              <a:rPr lang="el-GR" sz="2200" dirty="0"/>
              <a:t>Ηλεκτρονική Εφαρμογή Ασφαλούς  Μετάγγισης  (</a:t>
            </a:r>
            <a:r>
              <a:rPr lang="en-US" sz="2200" dirty="0"/>
              <a:t>Safeblood) , </a:t>
            </a:r>
            <a:r>
              <a:rPr lang="el-GR" sz="2200" dirty="0" smtClean="0"/>
              <a:t>-  </a:t>
            </a:r>
            <a:r>
              <a:rPr lang="el-GR" sz="2200" dirty="0"/>
              <a:t>Γ.Ν.Θ. «Παπαγεωργίου»  </a:t>
            </a:r>
            <a:endParaRPr lang="el-GR" sz="2200" dirty="0" smtClean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dirty="0" smtClean="0"/>
              <a:t>Εφαρμογή που </a:t>
            </a:r>
            <a:r>
              <a:rPr lang="el-GR" sz="2200" dirty="0"/>
              <a:t>μετρά τα ζωτικά σας σημεία, όπως την αρτηριακή </a:t>
            </a:r>
            <a:r>
              <a:rPr lang="el-GR" sz="2200" dirty="0" smtClean="0"/>
              <a:t>πίεση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dirty="0" smtClean="0"/>
              <a:t>Εφαρμογή </a:t>
            </a:r>
            <a:r>
              <a:rPr lang="el-GR" sz="2200" dirty="0"/>
              <a:t>που υπενθυμίζει στους ασθενείς ότι πρέπει να πάρουν το φάρμακό τους·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dirty="0"/>
              <a:t>Εφαρμογή </a:t>
            </a:r>
            <a:r>
              <a:rPr lang="en-US" sz="2200" dirty="0"/>
              <a:t>Life with Cancer , Norwegian Cancer Society (NCS)  </a:t>
            </a:r>
            <a:r>
              <a:rPr lang="el-GR" sz="2200" dirty="0" err="1"/>
              <a:t>Όσλο</a:t>
            </a:r>
            <a:r>
              <a:rPr lang="el-GR" sz="2200" dirty="0"/>
              <a:t> – Νορβηγία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399444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Εμπόδια Υλοποίησης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4 - Υπότιτλος"/>
          <p:cNvSpPr txBox="1">
            <a:spLocks/>
          </p:cNvSpPr>
          <p:nvPr/>
        </p:nvSpPr>
        <p:spPr bwMode="auto">
          <a:xfrm>
            <a:off x="282045" y="1505243"/>
            <a:ext cx="11126853" cy="474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Κόστος Υλοποίησης 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Αντίσταση στην αλλαγή 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Προϋπόθεση  η υψηλής ταχύτητας  δικτυακή πρόσβαση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Προβληματισμοί για την ασφάλεια των ευαίσθητων  προσωπικών δεδομένων 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361701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1314013"/>
            <a:ext cx="11450782" cy="469193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l-GR" sz="2800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Την </a:t>
            </a:r>
            <a:r>
              <a:rPr lang="el-GR" sz="2800" b="1" i="1" u="sng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el-GR" sz="2800" b="1" i="1" u="sng" cap="none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η</a:t>
            </a:r>
            <a:r>
              <a:rPr lang="el-GR" sz="2800" b="1" i="1" u="sng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Μάϊου 2014 </a:t>
            </a:r>
            <a:r>
              <a:rPr lang="el-GR" sz="2800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στάλθηκε ηλεκτρονικό ερωτηματολόγιο σε όλα τα νοσηλευτικά ιδρύματα, τους ιατρικούς συλλόγους, τις ιατρικές επιστημονικές εταιρείες της χώρας μέσω ηλεκτρονικού ταχυδρομείου. </a:t>
            </a:r>
          </a:p>
          <a:p>
            <a:pPr algn="just">
              <a:lnSpc>
                <a:spcPct val="150000"/>
              </a:lnSpc>
            </a:pPr>
            <a:endParaRPr lang="el-GR" sz="2800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l-GR" sz="2800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Λάβαμε συνολικά </a:t>
            </a:r>
            <a:r>
              <a:rPr lang="el-GR" sz="2800" b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225 απαντήσεις από τις 300</a:t>
            </a:r>
            <a:r>
              <a:rPr lang="el-GR" sz="2800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η επεξεργασία τους πραγματοποιήθηκε με τη βοήθεια του SPSS 21.</a:t>
            </a:r>
            <a:endParaRPr lang="en-GB" sz="2800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8000" y="4000500"/>
            <a:ext cx="102743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GB" sz="1800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Ερευνητική Διαδικασία Ερωτηματολογίου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81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2564523532"/>
              </p:ext>
            </p:extLst>
          </p:nvPr>
        </p:nvGraphicFramePr>
        <p:xfrm>
          <a:off x="428486" y="1704109"/>
          <a:ext cx="7073749" cy="4717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170784" y="279400"/>
            <a:ext cx="851931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Φύλο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1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37468845"/>
              </p:ext>
            </p:extLst>
          </p:nvPr>
        </p:nvGraphicFramePr>
        <p:xfrm>
          <a:off x="270164" y="1420837"/>
          <a:ext cx="7876309" cy="4961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170784" y="279400"/>
            <a:ext cx="8519315" cy="1143000"/>
          </a:xfrm>
        </p:spPr>
        <p:txBody>
          <a:bodyPr>
            <a:normAutofit/>
          </a:bodyPr>
          <a:lstStyle/>
          <a:p>
            <a:pPr algn="ctr"/>
            <a:r>
              <a:rPr lang="el-GR" sz="3100" b="1" i="1" cap="none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Ηλικία</a:t>
            </a:r>
            <a:endParaRPr lang="en-GB" sz="3100" b="1" i="1" cap="none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3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1101</TotalTime>
  <Words>355</Words>
  <Application>Microsoft Office PowerPoint</Application>
  <PresentationFormat>Widescreen</PresentationFormat>
  <Paragraphs>58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Times New Roman</vt:lpstr>
      <vt:lpstr>Wingdings 3</vt:lpstr>
      <vt:lpstr>Slice</vt:lpstr>
      <vt:lpstr>  </vt:lpstr>
      <vt:lpstr>Διάρθρωση</vt:lpstr>
      <vt:lpstr>Βασικές Έννοιες</vt:lpstr>
      <vt:lpstr>Χαρακτηριστικά των Φορητών Συσκευών</vt:lpstr>
      <vt:lpstr> Παραδείγματα Εφαρμογών Κινητής Υγείας</vt:lpstr>
      <vt:lpstr>Εμπόδια Υλοποίησης</vt:lpstr>
      <vt:lpstr> Ερευνητική Διαδικασία Ερωτηματολογίου</vt:lpstr>
      <vt:lpstr>PowerPoint Presentation</vt:lpstr>
      <vt:lpstr>Ηλικία</vt:lpstr>
      <vt:lpstr>PowerPoint Presentation</vt:lpstr>
      <vt:lpstr>Ειδικότητες </vt:lpstr>
      <vt:lpstr>Βαθμίδα</vt:lpstr>
      <vt:lpstr>Διαθέτουν Φορητές Συσκευές</vt:lpstr>
      <vt:lpstr> Ποια φορητή συσκευή προτιμούν να χρησιμοποιούν συχνότερα</vt:lpstr>
      <vt:lpstr>Ανταποκρίνεται στις προσδοκίες σας</vt:lpstr>
      <vt:lpstr>Απαραίτητες για τις καθημερινές επαγγελματικές δραστηριότητες</vt:lpstr>
      <vt:lpstr>Συμβάλλουν στη βελτίωση της επιστημονικής κατάρτισης</vt:lpstr>
      <vt:lpstr>Συμπεράσματα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Kolostoumpis</dc:creator>
  <cp:lastModifiedBy>George Kolostoumpis</cp:lastModifiedBy>
  <cp:revision>129</cp:revision>
  <dcterms:created xsi:type="dcterms:W3CDTF">2014-10-14T12:41:24Z</dcterms:created>
  <dcterms:modified xsi:type="dcterms:W3CDTF">2014-10-21T10:41:06Z</dcterms:modified>
</cp:coreProperties>
</file>